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4" r:id="rId6"/>
    <p:sldId id="259" r:id="rId7"/>
    <p:sldId id="261" r:id="rId8"/>
    <p:sldId id="262" r:id="rId9"/>
    <p:sldId id="266" r:id="rId10"/>
    <p:sldId id="263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020414-720B-A14B-AC84-A77D1E2E88FC}" v="34" dt="2025-05-21T01:19:46.6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/>
    <p:restoredTop sz="96327"/>
  </p:normalViewPr>
  <p:slideViewPr>
    <p:cSldViewPr snapToGrid="0">
      <p:cViewPr>
        <p:scale>
          <a:sx n="98" d="100"/>
          <a:sy n="98" d="100"/>
        </p:scale>
        <p:origin x="14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biologynotesonline.com/e-coli-under-the-microscope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57C60-4D0E-2F84-2A30-2180AA6514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Genome assembly and annotation of </a:t>
            </a:r>
            <a:r>
              <a:rPr lang="en-US" i="1" dirty="0" err="1"/>
              <a:t>ESCherichia</a:t>
            </a:r>
            <a:r>
              <a:rPr lang="en-US" i="1" dirty="0"/>
              <a:t> coli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16CC56-38FA-D256-399E-29826E6C7F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</a:t>
            </a:r>
            <a:r>
              <a:rPr lang="en-US" dirty="0" err="1"/>
              <a:t>fIONA</a:t>
            </a:r>
            <a:r>
              <a:rPr lang="en-US" dirty="0"/>
              <a:t> </a:t>
            </a:r>
            <a:r>
              <a:rPr lang="en-US" dirty="0" err="1"/>
              <a:t>shavilof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867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46F5C31A-DCC7-49D8-9982-1042DBBFB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 Diagonal Corner Rectangle 6">
            <a:extLst>
              <a:ext uri="{FF2B5EF4-FFF2-40B4-BE49-F238E27FC236}">
                <a16:creationId xmlns:a16="http://schemas.microsoft.com/office/drawing/2014/main" id="{7AFB7295-2F19-4B05-A81A-87B51093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654295" cy="6858000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bg2"/>
          </a:solidFill>
          <a:ln w="19050" cap="sq">
            <a:noFill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D9E8E26-937B-4D88-9FED-7A5E1E6F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200" y="0"/>
            <a:ext cx="0" cy="6858000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  <a:alpha val="60000"/>
              </a:schemeClr>
            </a:solidFill>
          </a:ln>
          <a:effectLst>
            <a:outerShdw blurRad="88900" dist="38100" dir="5400000" algn="ctr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821A5C6-7CE2-E5E0-0078-FEF299C283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0625" y="1068840"/>
            <a:ext cx="5377375" cy="4341358"/>
          </a:xfrm>
        </p:spPr>
        <p:txBody>
          <a:bodyPr anchor="t">
            <a:normAutofit/>
          </a:bodyPr>
          <a:lstStyle/>
          <a:p>
            <a:r>
              <a:rPr lang="en-US" sz="6800" u="sng" dirty="0"/>
              <a:t>CONCLUSION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0F98D8C-AA8F-F10B-F1FF-43880B7ACB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137" y="1068840"/>
            <a:ext cx="4483063" cy="5283752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Confirmed I was working with </a:t>
            </a:r>
            <a:r>
              <a:rPr lang="en-US" i="1" dirty="0">
                <a:solidFill>
                  <a:schemeClr val="tx1"/>
                </a:solidFill>
              </a:rPr>
              <a:t>E.coli, </a:t>
            </a:r>
            <a:r>
              <a:rPr lang="en-US" dirty="0">
                <a:solidFill>
                  <a:schemeClr val="tx1"/>
                </a:solidFill>
              </a:rPr>
              <a:t>WITH THE CLOSEST RELATIVES BEING s. FLEXNERI &amp; S. sonnei.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PATHOGENFINDER2 CONFIRMED IT WAS HIGHLY PATHOGENIC.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CARD SHOWED E.COLI CONTAINED MULTIPLE ANTIBOITIC RESISTANT GENES.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668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29E38-0A43-7344-E661-CE4440559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REFERENCE: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7048F-FC11-3913-227A-61181F170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picture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BNO team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 (2024). 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E. </a:t>
            </a:r>
            <a:r>
              <a:rPr lang="en-US" i="1" dirty="0">
                <a:solidFill>
                  <a:srgbClr val="000000"/>
                </a:solidFill>
              </a:rPr>
              <a:t>C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oli </a:t>
            </a:r>
            <a:r>
              <a:rPr lang="en-US" i="1" dirty="0">
                <a:solidFill>
                  <a:srgbClr val="000000"/>
                </a:solidFill>
              </a:rPr>
              <a:t>U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nder </a:t>
            </a:r>
            <a:r>
              <a:rPr lang="en-US" i="1" dirty="0">
                <a:solidFill>
                  <a:srgbClr val="000000"/>
                </a:solidFill>
              </a:rPr>
              <a:t>T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he Microscope. Biology </a:t>
            </a:r>
            <a:r>
              <a:rPr lang="en-US" i="1" dirty="0">
                <a:solidFill>
                  <a:srgbClr val="000000"/>
                </a:solidFill>
              </a:rPr>
              <a:t>N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otes </a:t>
            </a:r>
            <a:r>
              <a:rPr lang="en-US" i="1" dirty="0">
                <a:solidFill>
                  <a:srgbClr val="000000"/>
                </a:solidFill>
              </a:rPr>
              <a:t>O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nline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linkClick r:id="rId2"/>
              </a:rPr>
              <a:t>https://biologynotesonline.com/e-coli-under-the-microscope/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787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31920-E1C1-1429-D2FA-E849E1933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Introduction: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43CD8-E144-E9AC-1157-60168D014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064995-CB1A-D8B3-7104-064F23567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u="sng" dirty="0"/>
              <a:t>Purpose: </a:t>
            </a:r>
            <a:r>
              <a:rPr lang="en-US" dirty="0"/>
              <a:t>To perform a genome assembly and annotation of </a:t>
            </a:r>
            <a:r>
              <a:rPr lang="en-US" i="1" dirty="0"/>
              <a:t>E.coli </a:t>
            </a:r>
            <a:r>
              <a:rPr lang="en-US" dirty="0"/>
              <a:t>and to see if its pathogenic and what antibiotic resistance genes it may contain.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E.coli </a:t>
            </a:r>
            <a:r>
              <a:rPr lang="en-US" dirty="0"/>
              <a:t>is a gram negative, rod-shaped bacteria that belongs to the Enterobacteriaceae family.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strain of </a:t>
            </a:r>
            <a:r>
              <a:rPr lang="en-US" i="1" dirty="0"/>
              <a:t>E.coli </a:t>
            </a:r>
            <a:r>
              <a:rPr lang="en-US" dirty="0"/>
              <a:t>are harmless and are found in the gut microbiome of humans and animals.</a:t>
            </a:r>
          </a:p>
          <a:p>
            <a:endParaRPr lang="en-US" dirty="0"/>
          </a:p>
        </p:txBody>
      </p:sp>
      <p:pic>
        <p:nvPicPr>
          <p:cNvPr id="6" name="Picture 5" descr="A close-up of a red bacteria&#10;&#10;Description automatically generated">
            <a:extLst>
              <a:ext uri="{FF2B5EF4-FFF2-40B4-BE49-F238E27FC236}">
                <a16:creationId xmlns:a16="http://schemas.microsoft.com/office/drawing/2014/main" id="{F325AB61-7460-5B5D-1B67-7D6B7342A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004" y="1429543"/>
            <a:ext cx="56896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340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86396-3710-54D2-A423-6C353B0A6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Methods:</a:t>
            </a:r>
            <a:br>
              <a:rPr lang="en-US" u="sng" dirty="0"/>
            </a:br>
            <a:r>
              <a:rPr lang="en-US" sz="1600" b="1" dirty="0"/>
              <a:t>CODE TO ASSEMBLE:</a:t>
            </a:r>
            <a:br>
              <a:rPr lang="en-US" sz="1600" dirty="0"/>
            </a:br>
            <a:r>
              <a:rPr lang="en-US" sz="1600" dirty="0" err="1"/>
              <a:t>spades.py</a:t>
            </a:r>
            <a:r>
              <a:rPr lang="en-US" sz="1600" dirty="0"/>
              <a:t> -1 SRR33420661_1.fastq -2 SRR33420661_2.fastq -o </a:t>
            </a:r>
            <a:r>
              <a:rPr lang="en-US" sz="1600" dirty="0" err="1"/>
              <a:t>spadesout</a:t>
            </a:r>
            <a:br>
              <a:rPr lang="en-US" sz="1600" dirty="0"/>
            </a:br>
            <a:r>
              <a:rPr lang="en-US" sz="1600" dirty="0"/>
              <a:t>abyss-pe name=assembly k=96 B=2G in='SRR33420661_1.fastq SRR33420661_2.fastq’</a:t>
            </a:r>
            <a:br>
              <a:rPr lang="en-US" sz="1600" dirty="0"/>
            </a:br>
            <a:r>
              <a:rPr lang="en-US" sz="1600" b="1" dirty="0" err="1"/>
              <a:t>cODE</a:t>
            </a:r>
            <a:r>
              <a:rPr lang="en-US" sz="1600" b="1" dirty="0"/>
              <a:t> TO PRODUCE A SUMMARY:</a:t>
            </a:r>
            <a:br>
              <a:rPr lang="en-US" sz="1600" dirty="0"/>
            </a:br>
            <a:r>
              <a:rPr lang="en-US" sz="1600" dirty="0" err="1"/>
              <a:t>quast.py</a:t>
            </a:r>
            <a:r>
              <a:rPr lang="en-US" sz="1600" dirty="0"/>
              <a:t> </a:t>
            </a:r>
            <a:r>
              <a:rPr lang="en-US" sz="1600" dirty="0" err="1"/>
              <a:t>spadesout</a:t>
            </a:r>
            <a:r>
              <a:rPr lang="en-US" sz="1600" dirty="0"/>
              <a:t>/</a:t>
            </a:r>
            <a:r>
              <a:rPr lang="en-US" sz="1600" dirty="0" err="1"/>
              <a:t>scaffolds.fasta</a:t>
            </a:r>
            <a:r>
              <a:rPr lang="en-US" sz="1600" dirty="0"/>
              <a:t> -o </a:t>
            </a:r>
            <a:r>
              <a:rPr lang="en-US" sz="1600" dirty="0" err="1"/>
              <a:t>quastspades</a:t>
            </a:r>
            <a:br>
              <a:rPr lang="en-US" sz="1600" dirty="0"/>
            </a:br>
            <a:r>
              <a:rPr lang="en-US" sz="1600" dirty="0" err="1"/>
              <a:t>quast.py</a:t>
            </a:r>
            <a:r>
              <a:rPr lang="en-US" sz="1600" dirty="0"/>
              <a:t> </a:t>
            </a:r>
            <a:r>
              <a:rPr lang="en-US" sz="1600" dirty="0" err="1"/>
              <a:t>abyssout</a:t>
            </a:r>
            <a:r>
              <a:rPr lang="en-US" sz="1600" dirty="0"/>
              <a:t>/assembly-</a:t>
            </a:r>
            <a:r>
              <a:rPr lang="en-US" sz="1600" dirty="0" err="1"/>
              <a:t>scaffolds.fa</a:t>
            </a:r>
            <a:r>
              <a:rPr lang="en-US" sz="1600" dirty="0"/>
              <a:t> -o </a:t>
            </a:r>
            <a:r>
              <a:rPr lang="en-US" sz="1600" dirty="0" err="1"/>
              <a:t>quastabyss</a:t>
            </a:r>
            <a:br>
              <a:rPr lang="en-US" sz="1600" dirty="0"/>
            </a:br>
            <a:br>
              <a:rPr lang="en-US" sz="1600" dirty="0"/>
            </a:br>
            <a:endParaRPr lang="en-US" u="sng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2AE009F-276B-1620-2875-EB04415F9D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ABYSS ASSEMBLY</a:t>
            </a:r>
          </a:p>
        </p:txBody>
      </p:sp>
      <p:pic>
        <p:nvPicPr>
          <p:cNvPr id="24" name="Content Placeholder 23" descr="A screenshot of a computer&#10;&#10;Description automatically generated">
            <a:extLst>
              <a:ext uri="{FF2B5EF4-FFF2-40B4-BE49-F238E27FC236}">
                <a16:creationId xmlns:a16="http://schemas.microsoft.com/office/drawing/2014/main" id="{B452F0EF-96A7-208C-49C5-0DD74A1E31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30911" y="3073400"/>
            <a:ext cx="4499391" cy="2717800"/>
          </a:xfr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51F4720C-D567-9F58-7F6C-B4436860AD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sPADES</a:t>
            </a:r>
            <a:r>
              <a:rPr lang="en-US" dirty="0"/>
              <a:t> ASSEMBLY</a:t>
            </a:r>
          </a:p>
        </p:txBody>
      </p:sp>
      <p:pic>
        <p:nvPicPr>
          <p:cNvPr id="28" name="Content Placeholder 27" descr="A screenshot of a computer&#10;&#10;Description automatically generated">
            <a:extLst>
              <a:ext uri="{FF2B5EF4-FFF2-40B4-BE49-F238E27FC236}">
                <a16:creationId xmlns:a16="http://schemas.microsoft.com/office/drawing/2014/main" id="{EA3842EA-64A9-B577-31B3-4F9453A9672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95596" y="3073400"/>
            <a:ext cx="4228421" cy="2717800"/>
          </a:xfrm>
        </p:spPr>
      </p:pic>
      <p:sp>
        <p:nvSpPr>
          <p:cNvPr id="25" name="Right Arrow 24">
            <a:extLst>
              <a:ext uri="{FF2B5EF4-FFF2-40B4-BE49-F238E27FC236}">
                <a16:creationId xmlns:a16="http://schemas.microsoft.com/office/drawing/2014/main" id="{7C412B35-777A-110F-8244-2777B30ED62A}"/>
              </a:ext>
            </a:extLst>
          </p:cNvPr>
          <p:cNvSpPr/>
          <p:nvPr/>
        </p:nvSpPr>
        <p:spPr>
          <a:xfrm rot="10800000">
            <a:off x="3052582" y="5108264"/>
            <a:ext cx="316259" cy="45719"/>
          </a:xfrm>
          <a:prstGeom prst="rightArrow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5CA174BF-FA7C-1CEA-A9E4-7A11EFD08BE2}"/>
              </a:ext>
            </a:extLst>
          </p:cNvPr>
          <p:cNvSpPr/>
          <p:nvPr/>
        </p:nvSpPr>
        <p:spPr>
          <a:xfrm rot="10800000">
            <a:off x="3052581" y="4738150"/>
            <a:ext cx="316259" cy="45719"/>
          </a:xfrm>
          <a:prstGeom prst="rightArrow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F939AE7E-D8D7-B325-272A-8A8239E18718}"/>
              </a:ext>
            </a:extLst>
          </p:cNvPr>
          <p:cNvSpPr/>
          <p:nvPr/>
        </p:nvSpPr>
        <p:spPr>
          <a:xfrm rot="10800000">
            <a:off x="2833022" y="5404013"/>
            <a:ext cx="316259" cy="45719"/>
          </a:xfrm>
          <a:prstGeom prst="rightArrow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71DA2BD7-11DE-FB4F-A81E-CB91FB8B8E8D}"/>
              </a:ext>
            </a:extLst>
          </p:cNvPr>
          <p:cNvSpPr/>
          <p:nvPr/>
        </p:nvSpPr>
        <p:spPr>
          <a:xfrm rot="10800000">
            <a:off x="8079199" y="4663647"/>
            <a:ext cx="316259" cy="45719"/>
          </a:xfrm>
          <a:prstGeom prst="rightArrow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2934544F-672C-0193-6CBC-73957D1249CD}"/>
              </a:ext>
            </a:extLst>
          </p:cNvPr>
          <p:cNvSpPr/>
          <p:nvPr/>
        </p:nvSpPr>
        <p:spPr>
          <a:xfrm rot="10800000">
            <a:off x="8079199" y="4966196"/>
            <a:ext cx="316259" cy="45719"/>
          </a:xfrm>
          <a:prstGeom prst="rightArrow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5D17A0DB-6F8B-45AF-FDE4-BFDF71D171A6}"/>
              </a:ext>
            </a:extLst>
          </p:cNvPr>
          <p:cNvSpPr/>
          <p:nvPr/>
        </p:nvSpPr>
        <p:spPr>
          <a:xfrm rot="10800000">
            <a:off x="7921069" y="5255459"/>
            <a:ext cx="316259" cy="45719"/>
          </a:xfrm>
          <a:prstGeom prst="rightArrow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onut 32">
            <a:extLst>
              <a:ext uri="{FF2B5EF4-FFF2-40B4-BE49-F238E27FC236}">
                <a16:creationId xmlns:a16="http://schemas.microsoft.com/office/drawing/2014/main" id="{69437D97-AEA8-559B-23F9-993B96CA68A2}"/>
              </a:ext>
            </a:extLst>
          </p:cNvPr>
          <p:cNvSpPr/>
          <p:nvPr/>
        </p:nvSpPr>
        <p:spPr>
          <a:xfrm>
            <a:off x="6139616" y="2434278"/>
            <a:ext cx="3074977" cy="791517"/>
          </a:xfrm>
          <a:prstGeom prst="donu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720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10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8" name="Group 12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89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0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93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09D7B4-DCE5-96BD-EFEE-1AF54E837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6013703" cy="4149724"/>
          </a:xfrm>
        </p:spPr>
        <p:txBody>
          <a:bodyPr anchor="ctr">
            <a:normAutofit fontScale="90000"/>
          </a:bodyPr>
          <a:lstStyle/>
          <a:p>
            <a:br>
              <a:rPr lang="en-US" sz="2400" u="sng" dirty="0"/>
            </a:br>
            <a:r>
              <a:rPr lang="en-US" sz="2400" b="1" dirty="0"/>
              <a:t>code to create 16s rRNA sequence:</a:t>
            </a:r>
            <a:br>
              <a:rPr lang="en-US" sz="2400" dirty="0"/>
            </a:br>
            <a:r>
              <a:rPr lang="en-US" sz="2400" dirty="0" err="1"/>
              <a:t>barrnap</a:t>
            </a:r>
            <a:r>
              <a:rPr lang="en-US" sz="2400" dirty="0"/>
              <a:t> --kingdom bac </a:t>
            </a:r>
            <a:r>
              <a:rPr lang="en-US" sz="2400" dirty="0" err="1"/>
              <a:t>spadesout</a:t>
            </a:r>
            <a:r>
              <a:rPr lang="en-US" sz="2400" dirty="0"/>
              <a:t>/</a:t>
            </a:r>
            <a:r>
              <a:rPr lang="en-US" sz="2400" dirty="0" err="1"/>
              <a:t>scaffolds.fasta</a:t>
            </a:r>
            <a:r>
              <a:rPr lang="en-US" sz="2400" dirty="0"/>
              <a:t> &gt; </a:t>
            </a:r>
            <a:r>
              <a:rPr lang="en-US" sz="2400" dirty="0" err="1"/>
              <a:t>rRNAsequences.gff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1" dirty="0"/>
              <a:t>CODE TO CREATE </a:t>
            </a:r>
            <a:r>
              <a:rPr lang="en-US" sz="2400" b="1" dirty="0" err="1"/>
              <a:t>fasta</a:t>
            </a:r>
            <a:r>
              <a:rPr lang="en-US" sz="2400" b="1" dirty="0"/>
              <a:t> output file:</a:t>
            </a:r>
            <a:br>
              <a:rPr lang="en-US" sz="2400" dirty="0"/>
            </a:br>
            <a:r>
              <a:rPr lang="en-US" sz="2400" dirty="0" err="1"/>
              <a:t>bedtools</a:t>
            </a:r>
            <a:r>
              <a:rPr lang="en-US" sz="2400" dirty="0"/>
              <a:t> </a:t>
            </a:r>
            <a:r>
              <a:rPr lang="en-US" sz="2400" dirty="0" err="1"/>
              <a:t>getfasta</a:t>
            </a:r>
            <a:r>
              <a:rPr lang="en-US" sz="2400" dirty="0"/>
              <a:t> -fi </a:t>
            </a:r>
            <a:r>
              <a:rPr lang="en-US" sz="2400" dirty="0" err="1"/>
              <a:t>spadesout</a:t>
            </a:r>
            <a:r>
              <a:rPr lang="en-US" sz="2400" dirty="0"/>
              <a:t>/</a:t>
            </a:r>
            <a:r>
              <a:rPr lang="en-US" sz="2400" dirty="0" err="1"/>
              <a:t>scaffolds.fasta</a:t>
            </a:r>
            <a:r>
              <a:rPr lang="en-US" sz="2400" dirty="0"/>
              <a:t> -bed </a:t>
            </a:r>
            <a:r>
              <a:rPr lang="en-US" sz="2400" dirty="0" err="1"/>
              <a:t>rRNAsequences.gff</a:t>
            </a:r>
            <a:r>
              <a:rPr lang="en-US" sz="2400" dirty="0"/>
              <a:t> -</a:t>
            </a:r>
            <a:r>
              <a:rPr lang="en-US" sz="2400" dirty="0" err="1"/>
              <a:t>fo</a:t>
            </a:r>
            <a:r>
              <a:rPr lang="en-US" sz="2400" dirty="0"/>
              <a:t> </a:t>
            </a:r>
            <a:r>
              <a:rPr lang="en-US" sz="2400" dirty="0" err="1"/>
              <a:t>rRNAsequences.fasta</a:t>
            </a:r>
            <a:br>
              <a:rPr lang="en-US" sz="2400" dirty="0"/>
            </a:br>
            <a:br>
              <a:rPr lang="en-US" sz="2400" dirty="0"/>
            </a:br>
            <a:endParaRPr lang="en-US" sz="2400" u="sng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88AD2F-614A-71C1-7F98-0DA780EC6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571" y="963612"/>
            <a:ext cx="2502269" cy="4149725"/>
          </a:xfrm>
        </p:spPr>
        <p:txBody>
          <a:bodyPr anchor="ctr">
            <a:normAutofit/>
          </a:bodyPr>
          <a:lstStyle/>
          <a:p>
            <a:pPr algn="r"/>
            <a:r>
              <a:rPr lang="en-US" u="sng" dirty="0">
                <a:solidFill>
                  <a:schemeClr val="tx1"/>
                </a:solidFill>
              </a:rPr>
              <a:t>METHODS:</a:t>
            </a:r>
            <a:r>
              <a:rPr lang="en-US" dirty="0">
                <a:solidFill>
                  <a:schemeClr val="tx1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235757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DDEC5-4420-2E62-D92A-49585B75C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Methods: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5A3E2-8F41-0F52-DBD4-30CB692E60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DFAST</a:t>
            </a:r>
          </a:p>
        </p:txBody>
      </p:sp>
      <p:pic>
        <p:nvPicPr>
          <p:cNvPr id="9" name="Content Placeholder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522D6C5-A538-2116-6364-36BD409035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27662" y="3073400"/>
            <a:ext cx="4105888" cy="27178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0BD596B-D4FA-A994-C196-CF0E1BE69A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Prokka</a:t>
            </a:r>
            <a:endParaRPr lang="en-US" dirty="0"/>
          </a:p>
        </p:txBody>
      </p:sp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AC70CB9C-F52B-3B8B-4BAC-1AE1D7108E9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609860" y="3073400"/>
            <a:ext cx="3999892" cy="2717800"/>
          </a:xfrm>
        </p:spPr>
      </p:pic>
    </p:spTree>
    <p:extLst>
      <p:ext uri="{BB962C8B-B14F-4D97-AF65-F5344CB8AC3E}">
        <p14:creationId xmlns:p14="http://schemas.microsoft.com/office/powerpoint/2010/main" val="1050922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2">
            <a:extLst>
              <a:ext uri="{FF2B5EF4-FFF2-40B4-BE49-F238E27FC236}">
                <a16:creationId xmlns:a16="http://schemas.microsoft.com/office/drawing/2014/main" id="{5ACD94DE-DE21-4A9D-8875-A1539BE21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8" name="Group 133">
            <a:extLst>
              <a:ext uri="{FF2B5EF4-FFF2-40B4-BE49-F238E27FC236}">
                <a16:creationId xmlns:a16="http://schemas.microsoft.com/office/drawing/2014/main" id="{A8F3053C-AA2D-43E7-9127-59111DE0E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159025B1-E34F-4772-B2CC-DA9B705D40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7" name="Rectangle 5">
                <a:extLst>
                  <a:ext uri="{FF2B5EF4-FFF2-40B4-BE49-F238E27FC236}">
                    <a16:creationId xmlns:a16="http://schemas.microsoft.com/office/drawing/2014/main" id="{85E8FDD9-55D5-48E9-BD0F-41FA02C5AD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48" name="Freeform 6">
                <a:extLst>
                  <a:ext uri="{FF2B5EF4-FFF2-40B4-BE49-F238E27FC236}">
                    <a16:creationId xmlns:a16="http://schemas.microsoft.com/office/drawing/2014/main" id="{2C147D99-21B5-462F-B3D9-2D04FC67D8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9" name="Freeform 7">
                <a:extLst>
                  <a:ext uri="{FF2B5EF4-FFF2-40B4-BE49-F238E27FC236}">
                    <a16:creationId xmlns:a16="http://schemas.microsoft.com/office/drawing/2014/main" id="{3A84E48A-5D81-47C8-9B35-7891B5162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0" name="Freeform 8">
                <a:extLst>
                  <a:ext uri="{FF2B5EF4-FFF2-40B4-BE49-F238E27FC236}">
                    <a16:creationId xmlns:a16="http://schemas.microsoft.com/office/drawing/2014/main" id="{A7C08433-35BE-4A5A-9C1F-B37DEB4827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1" name="Freeform 9">
                <a:extLst>
                  <a:ext uri="{FF2B5EF4-FFF2-40B4-BE49-F238E27FC236}">
                    <a16:creationId xmlns:a16="http://schemas.microsoft.com/office/drawing/2014/main" id="{D0B8201B-0CB0-4F9E-ACB0-DD75292348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2" name="Freeform 10">
                <a:extLst>
                  <a:ext uri="{FF2B5EF4-FFF2-40B4-BE49-F238E27FC236}">
                    <a16:creationId xmlns:a16="http://schemas.microsoft.com/office/drawing/2014/main" id="{888D2777-7FAE-47C4-9E1A-3C4D015CFB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3" name="Freeform 11">
                <a:extLst>
                  <a:ext uri="{FF2B5EF4-FFF2-40B4-BE49-F238E27FC236}">
                    <a16:creationId xmlns:a16="http://schemas.microsoft.com/office/drawing/2014/main" id="{CE168F44-CB11-4900-AC9E-3EBEC80160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4" name="Freeform 12">
                <a:extLst>
                  <a:ext uri="{FF2B5EF4-FFF2-40B4-BE49-F238E27FC236}">
                    <a16:creationId xmlns:a16="http://schemas.microsoft.com/office/drawing/2014/main" id="{A0F39381-D3B3-4EBE-80AB-F3AA4D188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5" name="Freeform 13">
                <a:extLst>
                  <a:ext uri="{FF2B5EF4-FFF2-40B4-BE49-F238E27FC236}">
                    <a16:creationId xmlns:a16="http://schemas.microsoft.com/office/drawing/2014/main" id="{F8B41A7C-3B6F-4BEF-B1FA-4869947AE7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6" name="Freeform 14">
                <a:extLst>
                  <a:ext uri="{FF2B5EF4-FFF2-40B4-BE49-F238E27FC236}">
                    <a16:creationId xmlns:a16="http://schemas.microsoft.com/office/drawing/2014/main" id="{9A08FB39-6EFB-4948-88F2-6EB113F10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7" name="Freeform 15">
                <a:extLst>
                  <a:ext uri="{FF2B5EF4-FFF2-40B4-BE49-F238E27FC236}">
                    <a16:creationId xmlns:a16="http://schemas.microsoft.com/office/drawing/2014/main" id="{32489CF5-34F9-4676-8FC8-EA47623A9F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8" name="Line 16">
                <a:extLst>
                  <a:ext uri="{FF2B5EF4-FFF2-40B4-BE49-F238E27FC236}">
                    <a16:creationId xmlns:a16="http://schemas.microsoft.com/office/drawing/2014/main" id="{6E6A81FE-6687-4E45-86EE-506158CFC0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59" name="Freeform 17">
                <a:extLst>
                  <a:ext uri="{FF2B5EF4-FFF2-40B4-BE49-F238E27FC236}">
                    <a16:creationId xmlns:a16="http://schemas.microsoft.com/office/drawing/2014/main" id="{085F56DC-138C-4970-A499-1F8C4FBADF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0" name="Freeform 18">
                <a:extLst>
                  <a:ext uri="{FF2B5EF4-FFF2-40B4-BE49-F238E27FC236}">
                    <a16:creationId xmlns:a16="http://schemas.microsoft.com/office/drawing/2014/main" id="{2241CFC6-2DD5-4908-95FF-C76F3F432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1" name="Freeform 19">
                <a:extLst>
                  <a:ext uri="{FF2B5EF4-FFF2-40B4-BE49-F238E27FC236}">
                    <a16:creationId xmlns:a16="http://schemas.microsoft.com/office/drawing/2014/main" id="{EAE9ABAC-3BE1-44E6-A764-8B7884E839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2" name="Freeform 20">
                <a:extLst>
                  <a:ext uri="{FF2B5EF4-FFF2-40B4-BE49-F238E27FC236}">
                    <a16:creationId xmlns:a16="http://schemas.microsoft.com/office/drawing/2014/main" id="{39874D11-3018-499B-BD78-11BB954BDF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3" name="Rectangle 21">
                <a:extLst>
                  <a:ext uri="{FF2B5EF4-FFF2-40B4-BE49-F238E27FC236}">
                    <a16:creationId xmlns:a16="http://schemas.microsoft.com/office/drawing/2014/main" id="{9D4461D3-04C7-495D-BA09-8D5311E9DA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64" name="Freeform 22">
                <a:extLst>
                  <a:ext uri="{FF2B5EF4-FFF2-40B4-BE49-F238E27FC236}">
                    <a16:creationId xmlns:a16="http://schemas.microsoft.com/office/drawing/2014/main" id="{BF405972-B14C-45E8-9F0C-E2F11F1CF0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5" name="Freeform 23">
                <a:extLst>
                  <a:ext uri="{FF2B5EF4-FFF2-40B4-BE49-F238E27FC236}">
                    <a16:creationId xmlns:a16="http://schemas.microsoft.com/office/drawing/2014/main" id="{D7939026-A689-46F4-97AC-5F68665D7D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6" name="Freeform 24">
                <a:extLst>
                  <a:ext uri="{FF2B5EF4-FFF2-40B4-BE49-F238E27FC236}">
                    <a16:creationId xmlns:a16="http://schemas.microsoft.com/office/drawing/2014/main" id="{8AD9F31C-5CF7-45EE-907A-3074488127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7" name="Freeform 25">
                <a:extLst>
                  <a:ext uri="{FF2B5EF4-FFF2-40B4-BE49-F238E27FC236}">
                    <a16:creationId xmlns:a16="http://schemas.microsoft.com/office/drawing/2014/main" id="{93412351-62FA-4EF3-8FE2-4CDD8397B9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8" name="Freeform 26">
                <a:extLst>
                  <a:ext uri="{FF2B5EF4-FFF2-40B4-BE49-F238E27FC236}">
                    <a16:creationId xmlns:a16="http://schemas.microsoft.com/office/drawing/2014/main" id="{84A81491-A1EB-46E3-9E73-11B93428C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9" name="Freeform 27">
                <a:extLst>
                  <a:ext uri="{FF2B5EF4-FFF2-40B4-BE49-F238E27FC236}">
                    <a16:creationId xmlns:a16="http://schemas.microsoft.com/office/drawing/2014/main" id="{E7727744-4F0E-4AA2-97BC-0C44AB354A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0" name="Freeform 28">
                <a:extLst>
                  <a:ext uri="{FF2B5EF4-FFF2-40B4-BE49-F238E27FC236}">
                    <a16:creationId xmlns:a16="http://schemas.microsoft.com/office/drawing/2014/main" id="{4575AD90-731F-4996-AA04-86E5EC8CBE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1" name="Freeform 29">
                <a:extLst>
                  <a:ext uri="{FF2B5EF4-FFF2-40B4-BE49-F238E27FC236}">
                    <a16:creationId xmlns:a16="http://schemas.microsoft.com/office/drawing/2014/main" id="{231A78D3-96D9-4A22-BC29-8274B016C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2" name="Freeform 30">
                <a:extLst>
                  <a:ext uri="{FF2B5EF4-FFF2-40B4-BE49-F238E27FC236}">
                    <a16:creationId xmlns:a16="http://schemas.microsoft.com/office/drawing/2014/main" id="{DFF31CA2-144E-493E-A135-83B83452AB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3" name="Freeform 31">
                <a:extLst>
                  <a:ext uri="{FF2B5EF4-FFF2-40B4-BE49-F238E27FC236}">
                    <a16:creationId xmlns:a16="http://schemas.microsoft.com/office/drawing/2014/main" id="{C1ED7F8F-8F7D-4634-8EF1-3DC871518A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51DBAB3-1986-470D-B778-24F7953C7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7" name="Freeform 32">
                <a:extLst>
                  <a:ext uri="{FF2B5EF4-FFF2-40B4-BE49-F238E27FC236}">
                    <a16:creationId xmlns:a16="http://schemas.microsoft.com/office/drawing/2014/main" id="{921E27E2-FB87-421E-898F-0AD31CBC49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8" name="Freeform 33">
                <a:extLst>
                  <a:ext uri="{FF2B5EF4-FFF2-40B4-BE49-F238E27FC236}">
                    <a16:creationId xmlns:a16="http://schemas.microsoft.com/office/drawing/2014/main" id="{C9479707-E515-4B3C-9493-72190DDB2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9" name="Freeform 34">
                <a:extLst>
                  <a:ext uri="{FF2B5EF4-FFF2-40B4-BE49-F238E27FC236}">
                    <a16:creationId xmlns:a16="http://schemas.microsoft.com/office/drawing/2014/main" id="{9FF90DFA-7702-4558-8B3D-756D81D85A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0" name="Freeform 35">
                <a:extLst>
                  <a:ext uri="{FF2B5EF4-FFF2-40B4-BE49-F238E27FC236}">
                    <a16:creationId xmlns:a16="http://schemas.microsoft.com/office/drawing/2014/main" id="{558A4777-3BE1-4000-9CB4-73048552F5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1" name="Freeform 36">
                <a:extLst>
                  <a:ext uri="{FF2B5EF4-FFF2-40B4-BE49-F238E27FC236}">
                    <a16:creationId xmlns:a16="http://schemas.microsoft.com/office/drawing/2014/main" id="{2A041A71-3C90-472C-AC37-21EFE0786D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2" name="Freeform 37">
                <a:extLst>
                  <a:ext uri="{FF2B5EF4-FFF2-40B4-BE49-F238E27FC236}">
                    <a16:creationId xmlns:a16="http://schemas.microsoft.com/office/drawing/2014/main" id="{8FC1DCF1-A0C3-4803-9B5B-29A6C245A4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3" name="Freeform 38">
                <a:extLst>
                  <a:ext uri="{FF2B5EF4-FFF2-40B4-BE49-F238E27FC236}">
                    <a16:creationId xmlns:a16="http://schemas.microsoft.com/office/drawing/2014/main" id="{71612D3E-4DBC-49B9-86B5-FCD82B1B1E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4" name="Freeform 39">
                <a:extLst>
                  <a:ext uri="{FF2B5EF4-FFF2-40B4-BE49-F238E27FC236}">
                    <a16:creationId xmlns:a16="http://schemas.microsoft.com/office/drawing/2014/main" id="{CB1CF104-08B0-46F6-ABBF-649AC5A702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5" name="Freeform 40">
                <a:extLst>
                  <a:ext uri="{FF2B5EF4-FFF2-40B4-BE49-F238E27FC236}">
                    <a16:creationId xmlns:a16="http://schemas.microsoft.com/office/drawing/2014/main" id="{FCE7D9F8-F405-4677-A45F-EDBB7F16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6" name="Rectangle 41">
                <a:extLst>
                  <a:ext uri="{FF2B5EF4-FFF2-40B4-BE49-F238E27FC236}">
                    <a16:creationId xmlns:a16="http://schemas.microsoft.com/office/drawing/2014/main" id="{7347872F-3F7B-4ADF-BC95-429727E82D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A2C8A0-A7F2-E66F-9D7D-1F98B1E58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 u="sng" dirty="0"/>
              <a:t>Results: </a:t>
            </a:r>
            <a:r>
              <a:rPr lang="en-US" sz="3300" dirty="0"/>
              <a:t> blast</a:t>
            </a:r>
            <a:br>
              <a:rPr lang="en-US" sz="3300" dirty="0"/>
            </a:br>
            <a:br>
              <a:rPr lang="en-US" sz="3300" dirty="0"/>
            </a:br>
            <a:endParaRPr lang="en-US" sz="3300" u="sng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B8964725-4185-E794-A5D7-DC2F98699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7"/>
            <a:ext cx="5503939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Confirmed I was dealing with </a:t>
            </a:r>
            <a:r>
              <a:rPr lang="en-US" i="1" dirty="0"/>
              <a:t>E.coli</a:t>
            </a:r>
            <a:r>
              <a:rPr lang="en-US" dirty="0"/>
              <a:t>.</a:t>
            </a:r>
          </a:p>
          <a:p>
            <a:r>
              <a:rPr lang="en-US" dirty="0"/>
              <a:t>Closest relatives were </a:t>
            </a:r>
            <a:r>
              <a:rPr lang="en-US" i="1" dirty="0"/>
              <a:t>S. flexneri </a:t>
            </a:r>
            <a:r>
              <a:rPr lang="en-US" dirty="0"/>
              <a:t>&amp; </a:t>
            </a:r>
            <a:r>
              <a:rPr lang="en-US" i="1" dirty="0"/>
              <a:t>S. sonnei</a:t>
            </a:r>
            <a:r>
              <a:rPr lang="en-US" dirty="0"/>
              <a:t>. </a:t>
            </a:r>
          </a:p>
        </p:txBody>
      </p:sp>
      <p:pic>
        <p:nvPicPr>
          <p:cNvPr id="15" name="Content Placeholder 14" descr="A screenshot of a computer&#10;&#10;Description automatically generated">
            <a:extLst>
              <a:ext uri="{FF2B5EF4-FFF2-40B4-BE49-F238E27FC236}">
                <a16:creationId xmlns:a16="http://schemas.microsoft.com/office/drawing/2014/main" id="{905D8F58-5D0A-E434-B92D-93E1CF3713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rcRect l="14739" r="27757" b="1"/>
          <a:stretch>
            <a:fillRect/>
          </a:stretch>
        </p:blipFill>
        <p:spPr>
          <a:xfrm>
            <a:off x="6823945" y="19998"/>
            <a:ext cx="4481436" cy="3058805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166465" y="0"/>
                </a:moveTo>
                <a:lnTo>
                  <a:pt x="3425199" y="0"/>
                </a:lnTo>
                <a:lnTo>
                  <a:pt x="3425199" y="2337870"/>
                </a:lnTo>
                <a:lnTo>
                  <a:pt x="0" y="2337870"/>
                </a:lnTo>
                <a:lnTo>
                  <a:pt x="0" y="166465"/>
                </a:lnTo>
                <a:cubicBezTo>
                  <a:pt x="0" y="74529"/>
                  <a:pt x="74529" y="0"/>
                  <a:pt x="166465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3E630408-3B2E-3986-5A9C-39571756208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144" r="16812" b="1"/>
          <a:stretch>
            <a:fillRect/>
          </a:stretch>
        </p:blipFill>
        <p:spPr>
          <a:xfrm>
            <a:off x="6845761" y="3310247"/>
            <a:ext cx="4481435" cy="3058804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0" y="0"/>
                </a:moveTo>
                <a:lnTo>
                  <a:pt x="3425199" y="0"/>
                </a:lnTo>
                <a:lnTo>
                  <a:pt x="3425199" y="2171405"/>
                </a:lnTo>
                <a:cubicBezTo>
                  <a:pt x="3425199" y="2263341"/>
                  <a:pt x="3350670" y="2337870"/>
                  <a:pt x="3258734" y="2337870"/>
                </a:cubicBezTo>
                <a:lnTo>
                  <a:pt x="0" y="2337870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8978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AC54-BE01-667F-0F71-536636670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RESULTS: 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E989F4D2-048F-6791-252A-E52F8471FF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1323498"/>
            <a:ext cx="5891213" cy="373634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2E34B-0610-47C0-43B0-BEECC6568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 err="1"/>
              <a:t>fastANI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Results showed that both the species are similar to </a:t>
            </a:r>
            <a:r>
              <a:rPr lang="en-US" sz="1800" i="1" dirty="0"/>
              <a:t>E.coli</a:t>
            </a:r>
            <a:r>
              <a:rPr lang="en-US" sz="18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/>
              <a:t>fastANI</a:t>
            </a:r>
            <a:r>
              <a:rPr lang="en-US" sz="1800" dirty="0"/>
              <a:t> % for both are over 95%.</a:t>
            </a:r>
          </a:p>
        </p:txBody>
      </p:sp>
    </p:spTree>
    <p:extLst>
      <p:ext uri="{BB962C8B-B14F-4D97-AF65-F5344CB8AC3E}">
        <p14:creationId xmlns:p14="http://schemas.microsoft.com/office/powerpoint/2010/main" val="4065960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16E60-8BBA-4CB3-1AEB-FBE32A368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Results:</a:t>
            </a:r>
          </a:p>
        </p:txBody>
      </p:sp>
      <p:pic>
        <p:nvPicPr>
          <p:cNvPr id="8" name="Picture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DCAF574F-85DF-9B92-E164-033256D3FD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9232" b="19232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A0BD3A9-90AB-F0F5-BDDA-E6957933B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21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C26D9C-5F07-B526-3E10-441FA5267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793" y="450340"/>
            <a:ext cx="9905999" cy="1905000"/>
          </a:xfrm>
        </p:spPr>
        <p:txBody>
          <a:bodyPr/>
          <a:lstStyle/>
          <a:p>
            <a:r>
              <a:rPr lang="en-US" u="sng" dirty="0"/>
              <a:t>RESULTS:</a:t>
            </a:r>
            <a:r>
              <a:rPr lang="en-US" dirty="0"/>
              <a:t> CARD (Comprehensive antibiotic resistance database)</a:t>
            </a:r>
            <a:endParaRPr lang="en-US" u="sn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66C3EBC-788D-F571-3B5A-3D0BE25346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077" y="4404592"/>
            <a:ext cx="3195240" cy="576262"/>
          </a:xfrm>
        </p:spPr>
        <p:txBody>
          <a:bodyPr/>
          <a:lstStyle/>
          <a:p>
            <a:pPr algn="ctr"/>
            <a:r>
              <a:rPr lang="en-US" dirty="0"/>
              <a:t>antibiotic RESISTANCE GENES</a:t>
            </a:r>
          </a:p>
          <a:p>
            <a:endParaRPr lang="en-US" dirty="0"/>
          </a:p>
        </p:txBody>
      </p:sp>
      <p:pic>
        <p:nvPicPr>
          <p:cNvPr id="17" name="Picture Placeholder 16" descr="A screenshot of a computer&#10;&#10;Description automatically generated">
            <a:extLst>
              <a:ext uri="{FF2B5EF4-FFF2-40B4-BE49-F238E27FC236}">
                <a16:creationId xmlns:a16="http://schemas.microsoft.com/office/drawing/2014/main" id="{E33E4607-5793-19F4-0E13-B831494E5E86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t="10767" b="10767"/>
          <a:stretch>
            <a:fillRect/>
          </a:stretch>
        </p:blipFill>
        <p:spPr>
          <a:xfrm>
            <a:off x="592173" y="2034878"/>
            <a:ext cx="3633049" cy="1905000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3C0BE5F-AAD5-ACE4-8AF7-87546E278CFE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PmrF</a:t>
            </a:r>
            <a:r>
              <a:rPr lang="en-US" dirty="0"/>
              <a:t>, </a:t>
            </a:r>
            <a:r>
              <a:rPr lang="en-US" dirty="0" err="1"/>
              <a:t>acrB</a:t>
            </a:r>
            <a:r>
              <a:rPr lang="en-US" dirty="0"/>
              <a:t>, &amp; </a:t>
            </a:r>
            <a:r>
              <a:rPr lang="en-US" dirty="0" err="1"/>
              <a:t>marA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85F4B0F-B114-415F-9114-F8F48B78B8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29497" y="3828330"/>
            <a:ext cx="3200400" cy="576262"/>
          </a:xfrm>
        </p:spPr>
        <p:txBody>
          <a:bodyPr/>
          <a:lstStyle/>
          <a:p>
            <a:r>
              <a:rPr lang="en-US" dirty="0"/>
              <a:t>Antibiotic </a:t>
            </a:r>
          </a:p>
        </p:txBody>
      </p:sp>
      <p:pic>
        <p:nvPicPr>
          <p:cNvPr id="19" name="Picture Placeholder 1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CE4AE04-3728-2E8E-BEBA-C28F6B3CA996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t="16619" b="16619"/>
          <a:stretch>
            <a:fillRect/>
          </a:stretch>
        </p:blipFill>
        <p:spPr>
          <a:xfrm>
            <a:off x="4479545" y="2023960"/>
            <a:ext cx="3372897" cy="1915918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02E8012-12EB-EB95-0E08-811DE27D6A9F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Fluroquinolone, penicillin beta-lactam, &amp; tetracycline.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0AE8A8-E77C-A428-1BDB-42BCE1B6FB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0992" y="3828332"/>
            <a:ext cx="3190741" cy="576262"/>
          </a:xfrm>
        </p:spPr>
        <p:txBody>
          <a:bodyPr/>
          <a:lstStyle/>
          <a:p>
            <a:r>
              <a:rPr lang="en-US" dirty="0"/>
              <a:t>Resistance mechanism</a:t>
            </a:r>
          </a:p>
        </p:txBody>
      </p:sp>
      <p:pic>
        <p:nvPicPr>
          <p:cNvPr id="21" name="Picture Placeholder 2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A0D45B0-9E5B-46F8-262B-4F86BBF03D50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t="11536" b="11536"/>
          <a:stretch>
            <a:fillRect/>
          </a:stretch>
        </p:blipFill>
        <p:spPr>
          <a:xfrm>
            <a:off x="7967418" y="2023960"/>
            <a:ext cx="3334315" cy="190500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B657F38-B2E3-B9DB-8B0A-8F975350EB97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Antibiotic efflux, antibiotic target alteration, &amp; reduced permeability to antibiotic</a:t>
            </a:r>
          </a:p>
        </p:txBody>
      </p:sp>
    </p:spTree>
    <p:extLst>
      <p:ext uri="{BB962C8B-B14F-4D97-AF65-F5344CB8AC3E}">
        <p14:creationId xmlns:p14="http://schemas.microsoft.com/office/powerpoint/2010/main" val="18740624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1517</TotalTime>
  <Words>381</Words>
  <Application>Microsoft Macintosh PowerPoint</Application>
  <PresentationFormat>Widescreen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Genome assembly and annotation of ESCherichia coli</vt:lpstr>
      <vt:lpstr>Introduction:</vt:lpstr>
      <vt:lpstr>Methods: CODE TO ASSEMBLE: spades.py -1 SRR33420661_1.fastq -2 SRR33420661_2.fastq -o spadesout abyss-pe name=assembly k=96 B=2G in='SRR33420661_1.fastq SRR33420661_2.fastq’ cODE TO PRODUCE A SUMMARY: quast.py spadesout/scaffolds.fasta -o quastspades quast.py abyssout/assembly-scaffolds.fa -o quastabyss  </vt:lpstr>
      <vt:lpstr> code to create 16s rRNA sequence: barrnap --kingdom bac spadesout/scaffolds.fasta &gt; rRNAsequences.gff  CODE TO CREATE fasta output file: bedtools getfasta -fi spadesout/scaffolds.fasta -bed rRNAsequences.gff -fo rRNAsequences.fasta  </vt:lpstr>
      <vt:lpstr>Methods:</vt:lpstr>
      <vt:lpstr>Results:  blast  </vt:lpstr>
      <vt:lpstr>RESULTS: </vt:lpstr>
      <vt:lpstr>Results:</vt:lpstr>
      <vt:lpstr>RESULTS: CARD (Comprehensive antibiotic resistance database)</vt:lpstr>
      <vt:lpstr>CONCLUSION</vt:lpstr>
      <vt:lpstr>REFERENCE: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Fiona Shavilof</dc:creator>
  <cp:lastModifiedBy>Fiona Shavilof</cp:lastModifiedBy>
  <cp:revision>2</cp:revision>
  <dcterms:created xsi:type="dcterms:W3CDTF">2025-05-20T00:08:45Z</dcterms:created>
  <dcterms:modified xsi:type="dcterms:W3CDTF">2025-05-21T01:26:11Z</dcterms:modified>
</cp:coreProperties>
</file>

<file path=docProps/thumbnail.jpeg>
</file>